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89" r:id="rId3"/>
    <p:sldId id="290" r:id="rId4"/>
    <p:sldId id="353" r:id="rId5"/>
    <p:sldId id="330" r:id="rId6"/>
    <p:sldId id="342" r:id="rId7"/>
    <p:sldId id="333" r:id="rId8"/>
    <p:sldId id="354" r:id="rId9"/>
    <p:sldId id="355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35" r:id="rId18"/>
    <p:sldId id="356" r:id="rId19"/>
    <p:sldId id="357" r:id="rId20"/>
    <p:sldId id="337" r:id="rId21"/>
    <p:sldId id="345" r:id="rId22"/>
    <p:sldId id="346" r:id="rId23"/>
    <p:sldId id="340" r:id="rId24"/>
    <p:sldId id="358" r:id="rId25"/>
    <p:sldId id="347" r:id="rId26"/>
    <p:sldId id="359" r:id="rId27"/>
    <p:sldId id="349" r:id="rId28"/>
    <p:sldId id="350" r:id="rId29"/>
    <p:sldId id="351" r:id="rId30"/>
    <p:sldId id="348" r:id="rId31"/>
    <p:sldId id="341" r:id="rId32"/>
    <p:sldId id="269" r:id="rId33"/>
    <p:sldId id="278" r:id="rId34"/>
  </p:sldIdLst>
  <p:sldSz cx="9144000" cy="5143500" type="screen16x9"/>
  <p:notesSz cx="6858000" cy="9144000"/>
  <p:embeddedFontLst>
    <p:embeddedFont>
      <p:font typeface="Barlow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A7F836-7B43-4925-9437-D0A77467C63E}">
  <a:tblStyle styleId="{4BA7F836-7B43-4925-9437-D0A77467C6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155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003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842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92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994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91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73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86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84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26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11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2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0230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80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41225" y="1310875"/>
            <a:ext cx="6509100" cy="252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2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2"/>
          <p:cNvSpPr/>
          <p:nvPr/>
        </p:nvSpPr>
        <p:spPr>
          <a:xfrm>
            <a:off x="867750" y="393425"/>
            <a:ext cx="8067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8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8" r:id="rId3"/>
    <p:sldLayoutId id="214748366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innovela.in/innov_user/index.php?innov=home&amp;homeid=200" TargetMode="External"/><Relationship Id="rId4" Type="http://schemas.openxmlformats.org/officeDocument/2006/relationships/hyperlink" Target="mailto:saurabh@innovela.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2223505" y="1712699"/>
            <a:ext cx="6539495" cy="2695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200" dirty="0" smtClean="0">
                <a:solidFill>
                  <a:schemeClr val="tx1"/>
                </a:solidFill>
              </a:rPr>
              <a:t>3D MODULAR PRECAST ELEMENTS AN “OUT </a:t>
            </a:r>
            <a:r>
              <a:rPr lang="en" sz="3200" dirty="0">
                <a:solidFill>
                  <a:schemeClr val="tx1"/>
                </a:solidFill>
              </a:rPr>
              <a:t>OF BOX” </a:t>
            </a:r>
            <a:r>
              <a:rPr lang="en" sz="3200" dirty="0" smtClean="0">
                <a:solidFill>
                  <a:schemeClr val="tx1"/>
                </a:solidFill>
              </a:rPr>
              <a:t>CONSTRUCTION APPROACH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4364016" y="1423298"/>
            <a:ext cx="2421903" cy="866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252703" y="1797978"/>
            <a:ext cx="6479740" cy="1320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800" dirty="0" smtClean="0">
                <a:solidFill>
                  <a:schemeClr val="tx1"/>
                </a:solidFill>
              </a:rPr>
              <a:t>Precast 3D Elements Production, </a:t>
            </a:r>
            <a:r>
              <a:rPr lang="en-US" sz="2800" dirty="0" smtClean="0">
                <a:solidFill>
                  <a:schemeClr val="tx1"/>
                </a:solidFill>
              </a:rPr>
              <a:t>Logistics </a:t>
            </a:r>
            <a:r>
              <a:rPr lang="en-US" sz="2800" dirty="0" smtClean="0">
                <a:solidFill>
                  <a:schemeClr val="tx1"/>
                </a:solidFill>
              </a:rPr>
              <a:t>and Erection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3" name="Picture 2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" y="870156"/>
            <a:ext cx="5214964" cy="3478381"/>
          </a:xfrm>
          <a:prstGeom prst="rect">
            <a:avLst/>
          </a:prstGeom>
        </p:spPr>
      </p:pic>
      <p:pic>
        <p:nvPicPr>
          <p:cNvPr id="4" name="Immagin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367363" y="870156"/>
            <a:ext cx="3776637" cy="3486069"/>
          </a:xfrm>
          <a:prstGeom prst="rect">
            <a:avLst/>
          </a:prstGeom>
        </p:spPr>
      </p:pic>
      <p:sp>
        <p:nvSpPr>
          <p:cNvPr id="5" name="Google Shape;109;p16"/>
          <p:cNvSpPr txBox="1">
            <a:spLocks/>
          </p:cNvSpPr>
          <p:nvPr/>
        </p:nvSpPr>
        <p:spPr>
          <a:xfrm>
            <a:off x="1260150" y="49684"/>
            <a:ext cx="7883850" cy="81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smtClean="0">
                <a:solidFill>
                  <a:schemeClr val="accent1"/>
                </a:solidFill>
              </a:rPr>
              <a:t>3D Pod Production –Mould for Top Slab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Google Shape;110;p16"/>
          <p:cNvSpPr txBox="1">
            <a:spLocks/>
          </p:cNvSpPr>
          <p:nvPr/>
        </p:nvSpPr>
        <p:spPr>
          <a:xfrm>
            <a:off x="1160759" y="487342"/>
            <a:ext cx="7883850" cy="465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Production of 3D Pod element is done in two stages </a:t>
            </a:r>
          </a:p>
          <a:p>
            <a:pPr marL="406400" indent="-342900">
              <a:buClrTx/>
              <a:buSzPct val="120000"/>
              <a:buAutoNum type="alphaLcParenR"/>
            </a:pPr>
            <a:r>
              <a:rPr lang="en-US" sz="1500" dirty="0" smtClean="0">
                <a:solidFill>
                  <a:schemeClr val="tx1"/>
                </a:solidFill>
              </a:rPr>
              <a:t>Casting of Base slab</a:t>
            </a:r>
          </a:p>
          <a:p>
            <a:pPr marL="406400" indent="-342900">
              <a:buClrTx/>
              <a:buSzPct val="120000"/>
              <a:buAutoNum type="alphaLcParenR"/>
            </a:pPr>
            <a:r>
              <a:rPr lang="en-US" sz="1500" dirty="0" smtClean="0">
                <a:solidFill>
                  <a:schemeClr val="tx1"/>
                </a:solidFill>
              </a:rPr>
              <a:t>Casting of peripheral walls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Mould for 3D Precast Elements have stationary base with flexible external shutters and collapsible  internal shutters.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Complete reinf. cage is made </a:t>
            </a:r>
            <a:r>
              <a:rPr lang="en-US" sz="1500" dirty="0" smtClean="0">
                <a:solidFill>
                  <a:schemeClr val="tx1"/>
                </a:solidFill>
              </a:rPr>
              <a:t>with base and peripheral walls by using weld mesh.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Reinforcement cage is transferred to stationary base and base slab is casted with MEP service fittings.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The stationary base is transferred to next station for peripheral wall MEP </a:t>
            </a:r>
            <a:r>
              <a:rPr lang="en-US" sz="1500" dirty="0" smtClean="0">
                <a:solidFill>
                  <a:schemeClr val="tx1"/>
                </a:solidFill>
              </a:rPr>
              <a:t>fittings and casting</a:t>
            </a:r>
            <a:r>
              <a:rPr lang="en-US" sz="1500" dirty="0" smtClean="0">
                <a:solidFill>
                  <a:schemeClr val="tx1"/>
                </a:solidFill>
              </a:rPr>
              <a:t>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Casting of walls done with Self compacting concrete.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Demoulding of POD done and transferred to steam curing chamber.</a:t>
            </a:r>
            <a:endParaRPr lang="en-US" sz="1500" dirty="0">
              <a:solidFill>
                <a:schemeClr val="tx1"/>
              </a:solidFill>
            </a:endParaRP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After </a:t>
            </a:r>
            <a:r>
              <a:rPr lang="en-US" sz="1500" dirty="0">
                <a:solidFill>
                  <a:schemeClr val="tx1"/>
                </a:solidFill>
              </a:rPr>
              <a:t>achieving the </a:t>
            </a:r>
            <a:r>
              <a:rPr lang="en-US" sz="1500" dirty="0" smtClean="0">
                <a:solidFill>
                  <a:schemeClr val="tx1"/>
                </a:solidFill>
              </a:rPr>
              <a:t>50-60% </a:t>
            </a:r>
            <a:r>
              <a:rPr lang="en-US" sz="1500" dirty="0">
                <a:solidFill>
                  <a:schemeClr val="tx1"/>
                </a:solidFill>
              </a:rPr>
              <a:t>concrete strength, The 3D POD is moved to POD finishing </a:t>
            </a:r>
            <a:r>
              <a:rPr lang="en-US" sz="1500" dirty="0" smtClean="0">
                <a:solidFill>
                  <a:schemeClr val="tx1"/>
                </a:solidFill>
              </a:rPr>
              <a:t>area.</a:t>
            </a:r>
          </a:p>
          <a:p>
            <a:pPr>
              <a:buClrTx/>
              <a:buSzPct val="130000"/>
              <a:buFont typeface="Wingdings" panose="05000000000000000000" pitchFamily="2" charset="2"/>
              <a:buChar char="§"/>
            </a:pPr>
            <a:r>
              <a:rPr lang="en-US" sz="1500" dirty="0" smtClean="0">
                <a:solidFill>
                  <a:schemeClr val="tx1"/>
                </a:solidFill>
              </a:rPr>
              <a:t>POD is finished with partition walls, tiling, cosmetic and dispatched to site for Erection.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</p:txBody>
      </p:sp>
      <p:sp>
        <p:nvSpPr>
          <p:cNvPr id="4" name="Google Shape;109;p16"/>
          <p:cNvSpPr txBox="1">
            <a:spLocks/>
          </p:cNvSpPr>
          <p:nvPr/>
        </p:nvSpPr>
        <p:spPr>
          <a:xfrm>
            <a:off x="1260150" y="0"/>
            <a:ext cx="7883850" cy="6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3D Pod Production </a:t>
            </a:r>
            <a:r>
              <a:rPr lang="en-US" sz="2800" dirty="0" smtClean="0">
                <a:solidFill>
                  <a:schemeClr val="accent1"/>
                </a:solidFill>
              </a:rPr>
              <a:t>process- Fast Track Proj</a:t>
            </a:r>
            <a:r>
              <a:rPr lang="en-US" sz="2800" dirty="0" smtClean="0">
                <a:solidFill>
                  <a:schemeClr val="accent1"/>
                </a:solidFill>
              </a:rPr>
              <a:t>ects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2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37822" r="60933" b="6764"/>
          <a:stretch>
            <a:fillRect/>
          </a:stretch>
        </p:blipFill>
        <p:spPr bwMode="auto">
          <a:xfrm>
            <a:off x="-1" y="315763"/>
            <a:ext cx="4269393" cy="460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32353" r="26778" b="7941"/>
          <a:stretch>
            <a:fillRect/>
          </a:stretch>
        </p:blipFill>
        <p:spPr bwMode="auto">
          <a:xfrm>
            <a:off x="4269392" y="315763"/>
            <a:ext cx="4400962" cy="453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4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22957" r="59834" b="9741"/>
          <a:stretch>
            <a:fillRect/>
          </a:stretch>
        </p:blipFill>
        <p:spPr bwMode="auto">
          <a:xfrm>
            <a:off x="0" y="414502"/>
            <a:ext cx="3762855" cy="442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23235" r="26857" b="27353"/>
          <a:stretch>
            <a:fillRect/>
          </a:stretch>
        </p:blipFill>
        <p:spPr bwMode="auto">
          <a:xfrm>
            <a:off x="3682255" y="550010"/>
            <a:ext cx="4692070" cy="40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7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Google Shape;109;p16"/>
          <p:cNvSpPr txBox="1">
            <a:spLocks/>
          </p:cNvSpPr>
          <p:nvPr/>
        </p:nvSpPr>
        <p:spPr>
          <a:xfrm>
            <a:off x="1260150" y="0"/>
            <a:ext cx="7883850" cy="6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Stacking and Transportation of 3D Pods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t="25764" r="18660" b="38881"/>
          <a:stretch>
            <a:fillRect/>
          </a:stretch>
        </p:blipFill>
        <p:spPr bwMode="auto">
          <a:xfrm>
            <a:off x="110133" y="1066675"/>
            <a:ext cx="3080399" cy="3486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/>
          <a:stretch>
            <a:fillRect/>
          </a:stretch>
        </p:blipFill>
        <p:spPr bwMode="auto">
          <a:xfrm>
            <a:off x="3284624" y="1066675"/>
            <a:ext cx="5465776" cy="3486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96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2" y="934882"/>
            <a:ext cx="3854371" cy="3124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99" y="934881"/>
            <a:ext cx="4482301" cy="3124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Google Shape;109;p16"/>
          <p:cNvSpPr txBox="1">
            <a:spLocks/>
          </p:cNvSpPr>
          <p:nvPr/>
        </p:nvSpPr>
        <p:spPr>
          <a:xfrm>
            <a:off x="1260150" y="0"/>
            <a:ext cx="7883850" cy="6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Erection of 3D Pods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5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2252703" y="1797978"/>
            <a:ext cx="6479740" cy="1320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800" dirty="0" smtClean="0">
                <a:solidFill>
                  <a:schemeClr val="tx1"/>
                </a:solidFill>
              </a:rPr>
              <a:t>USE OF </a:t>
            </a:r>
            <a:r>
              <a:rPr lang="en-US" sz="2800" dirty="0" smtClean="0">
                <a:solidFill>
                  <a:schemeClr val="tx1"/>
                </a:solidFill>
              </a:rPr>
              <a:t>“</a:t>
            </a:r>
            <a:r>
              <a:rPr lang="en-US" sz="2800" i="1" dirty="0" smtClean="0">
                <a:solidFill>
                  <a:schemeClr val="tx1"/>
                </a:solidFill>
              </a:rPr>
              <a:t>OUT OF BOX”IN </a:t>
            </a:r>
            <a:r>
              <a:rPr lang="en-US" sz="2800" dirty="0" smtClean="0">
                <a:solidFill>
                  <a:schemeClr val="tx1"/>
                </a:solidFill>
              </a:rPr>
              <a:t>ON-GOING </a:t>
            </a:r>
            <a:r>
              <a:rPr lang="en-US" sz="2800" dirty="0" smtClean="0">
                <a:solidFill>
                  <a:schemeClr val="tx1"/>
                </a:solidFill>
              </a:rPr>
              <a:t>INDIAN PROJECTS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3" name="Picture 2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4026000" y="4356225"/>
            <a:ext cx="3936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00" t="10000" r="29583" b="9259"/>
          <a:stretch/>
        </p:blipFill>
        <p:spPr>
          <a:xfrm>
            <a:off x="0" y="177145"/>
            <a:ext cx="4419600" cy="4966355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341834" y="1289011"/>
            <a:ext cx="609601" cy="601569"/>
          </a:xfrm>
          <a:prstGeom prst="frame">
            <a:avLst>
              <a:gd name="adj1" fmla="val 3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951435" y="4122663"/>
            <a:ext cx="959457" cy="542825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4191000" y="3229270"/>
            <a:ext cx="228600" cy="1633085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645660" y="2814247"/>
            <a:ext cx="817598" cy="948423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5046410" y="3622380"/>
            <a:ext cx="451408" cy="18361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44048" y="4683159"/>
            <a:ext cx="2359135" cy="329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700" b="1" dirty="0" smtClean="0"/>
              <a:t>Corner Core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5030203" y="4717083"/>
            <a:ext cx="426044" cy="179269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97818" y="3537186"/>
            <a:ext cx="2761905" cy="3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b="1" dirty="0" smtClean="0"/>
              <a:t>Toilet and Kitchen Pods</a:t>
            </a:r>
          </a:p>
        </p:txBody>
      </p:sp>
      <p:sp>
        <p:nvSpPr>
          <p:cNvPr id="12" name="Frame 11"/>
          <p:cNvSpPr/>
          <p:nvPr/>
        </p:nvSpPr>
        <p:spPr>
          <a:xfrm>
            <a:off x="5055666" y="4376671"/>
            <a:ext cx="400580" cy="151933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585228" y="4253340"/>
            <a:ext cx="1983836" cy="429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500" b="1" dirty="0" smtClean="0"/>
              <a:t>Lift &amp; Stair Core</a:t>
            </a:r>
            <a:endParaRPr lang="en-US" b="1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60169" y="3905225"/>
            <a:ext cx="2533306" cy="348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500" b="1" dirty="0" smtClean="0"/>
              <a:t>Gable End 2D</a:t>
            </a:r>
            <a:r>
              <a:rPr lang="en-US" sz="1500" b="1" dirty="0" smtClean="0"/>
              <a:t> </a:t>
            </a:r>
            <a:r>
              <a:rPr lang="en-US" sz="1500" b="1" dirty="0" smtClean="0"/>
              <a:t>walls</a:t>
            </a:r>
          </a:p>
        </p:txBody>
      </p:sp>
      <p:sp>
        <p:nvSpPr>
          <p:cNvPr id="15" name="Frame 14"/>
          <p:cNvSpPr/>
          <p:nvPr/>
        </p:nvSpPr>
        <p:spPr>
          <a:xfrm>
            <a:off x="5055666" y="4001829"/>
            <a:ext cx="400580" cy="179005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453637" y="254824"/>
            <a:ext cx="2009621" cy="191368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Google Shape;196;p24"/>
          <p:cNvSpPr/>
          <p:nvPr/>
        </p:nvSpPr>
        <p:spPr>
          <a:xfrm>
            <a:off x="3160493" y="11838"/>
            <a:ext cx="3685146" cy="455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Suraksha Smart City (Vasai )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Google Shape;122;p18"/>
          <p:cNvSpPr txBox="1">
            <a:spLocks/>
          </p:cNvSpPr>
          <p:nvPr/>
        </p:nvSpPr>
        <p:spPr>
          <a:xfrm>
            <a:off x="2773749" y="932905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Structural Plan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2222" t="9472" r="32619" b="8130"/>
          <a:stretch/>
        </p:blipFill>
        <p:spPr>
          <a:xfrm rot="10800000">
            <a:off x="6663075" y="545323"/>
            <a:ext cx="2209221" cy="2912380"/>
          </a:xfrm>
          <a:prstGeom prst="rect">
            <a:avLst/>
          </a:prstGeom>
        </p:spPr>
      </p:pic>
      <p:sp>
        <p:nvSpPr>
          <p:cNvPr id="21" name="Google Shape;122;p18"/>
          <p:cNvSpPr txBox="1">
            <a:spLocks/>
          </p:cNvSpPr>
          <p:nvPr/>
        </p:nvSpPr>
        <p:spPr>
          <a:xfrm>
            <a:off x="6897236" y="350508"/>
            <a:ext cx="1855345" cy="463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Structural Unit Plan</a:t>
            </a:r>
          </a:p>
        </p:txBody>
      </p:sp>
      <p:pic>
        <p:nvPicPr>
          <p:cNvPr id="22" name="Picture 21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7870441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83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Google Shape;110;p16"/>
          <p:cNvSpPr txBox="1">
            <a:spLocks/>
          </p:cNvSpPr>
          <p:nvPr/>
        </p:nvSpPr>
        <p:spPr>
          <a:xfrm>
            <a:off x="1260150" y="646368"/>
            <a:ext cx="7883850" cy="438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342900" indent="-342900" algn="just">
              <a:buClrTx/>
            </a:pPr>
            <a:r>
              <a:rPr lang="en-US" sz="2000" dirty="0" smtClean="0">
                <a:solidFill>
                  <a:schemeClr val="tx1"/>
                </a:solidFill>
              </a:rPr>
              <a:t>3D </a:t>
            </a:r>
            <a:r>
              <a:rPr lang="en-US" sz="2000" dirty="0">
                <a:solidFill>
                  <a:schemeClr val="tx1"/>
                </a:solidFill>
              </a:rPr>
              <a:t>Pods –(Kitchen and Toilet pod with 4.3x3 m size Box)</a:t>
            </a:r>
          </a:p>
          <a:p>
            <a:pPr marL="342900" indent="-342900" algn="just">
              <a:buClrTx/>
            </a:pPr>
            <a:r>
              <a:rPr lang="en-US" sz="2000" dirty="0">
                <a:solidFill>
                  <a:schemeClr val="tx1"/>
                </a:solidFill>
              </a:rPr>
              <a:t>These 3D Pods are </a:t>
            </a:r>
            <a:r>
              <a:rPr lang="en-US" sz="2000" dirty="0" smtClean="0">
                <a:solidFill>
                  <a:schemeClr val="tx1"/>
                </a:solidFill>
              </a:rPr>
              <a:t>Main load </a:t>
            </a:r>
            <a:r>
              <a:rPr lang="en-US" sz="2000" dirty="0">
                <a:solidFill>
                  <a:schemeClr val="tx1"/>
                </a:solidFill>
              </a:rPr>
              <a:t>resisting system in the Building.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just">
              <a:buClrTx/>
            </a:pPr>
            <a:r>
              <a:rPr lang="en-US" sz="2000" dirty="0" smtClean="0">
                <a:solidFill>
                  <a:schemeClr val="tx1"/>
                </a:solidFill>
              </a:rPr>
              <a:t>Pod </a:t>
            </a:r>
            <a:r>
              <a:rPr lang="en-US" sz="2000" dirty="0">
                <a:solidFill>
                  <a:schemeClr val="tx1"/>
                </a:solidFill>
              </a:rPr>
              <a:t>walls = 160 mm </a:t>
            </a:r>
            <a:r>
              <a:rPr lang="en-US" sz="2000" dirty="0" smtClean="0">
                <a:solidFill>
                  <a:schemeClr val="tx1"/>
                </a:solidFill>
              </a:rPr>
              <a:t>thick &amp; Pod </a:t>
            </a:r>
            <a:r>
              <a:rPr lang="en-US" sz="2000" dirty="0">
                <a:solidFill>
                  <a:schemeClr val="tx1"/>
                </a:solidFill>
              </a:rPr>
              <a:t>Bottom Slab = 125 mm </a:t>
            </a:r>
            <a:r>
              <a:rPr lang="en-US" sz="2000" dirty="0" smtClean="0">
                <a:solidFill>
                  <a:schemeClr val="tx1"/>
                </a:solidFill>
              </a:rPr>
              <a:t>thick</a:t>
            </a:r>
          </a:p>
          <a:p>
            <a:pPr marL="342900" indent="-342900" algn="just">
              <a:buClrTx/>
            </a:pPr>
            <a:r>
              <a:rPr lang="en-US" sz="2000" dirty="0" smtClean="0">
                <a:solidFill>
                  <a:schemeClr val="tx1"/>
                </a:solidFill>
              </a:rPr>
              <a:t>2D walls = 160 mm thick</a:t>
            </a:r>
          </a:p>
          <a:p>
            <a:pPr marL="342900" indent="-342900" algn="just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Each </a:t>
            </a:r>
            <a:r>
              <a:rPr lang="en-US" sz="2000" dirty="0">
                <a:solidFill>
                  <a:schemeClr val="tx1"/>
                </a:solidFill>
              </a:rPr>
              <a:t>Pod either direction are connected with HCS slabs of 150 mm thick + 75 mm </a:t>
            </a:r>
            <a:r>
              <a:rPr lang="en-US" sz="2000" dirty="0" smtClean="0">
                <a:solidFill>
                  <a:schemeClr val="tx1"/>
                </a:solidFill>
              </a:rPr>
              <a:t>screed.</a:t>
            </a:r>
          </a:p>
          <a:p>
            <a:pPr marL="342900" indent="-342900" algn="just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Central </a:t>
            </a:r>
            <a:r>
              <a:rPr lang="en-US" sz="2000" dirty="0">
                <a:solidFill>
                  <a:schemeClr val="tx1"/>
                </a:solidFill>
              </a:rPr>
              <a:t>Core stair and Lift Core are inter connected each other in both the </a:t>
            </a:r>
            <a:r>
              <a:rPr lang="en-US" sz="2000" dirty="0" smtClean="0">
                <a:solidFill>
                  <a:schemeClr val="tx1"/>
                </a:solidFill>
              </a:rPr>
              <a:t>directions.</a:t>
            </a:r>
          </a:p>
          <a:p>
            <a:pPr marL="342900" indent="-342900" algn="just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Pre-stressed </a:t>
            </a:r>
            <a:r>
              <a:rPr lang="en-US" sz="2000" dirty="0">
                <a:solidFill>
                  <a:schemeClr val="tx1"/>
                </a:solidFill>
              </a:rPr>
              <a:t>HCS slabs are connecting between Kitchen &amp; Toilet Pods with the help of </a:t>
            </a:r>
            <a:r>
              <a:rPr lang="en-US" sz="2000" dirty="0" smtClean="0">
                <a:solidFill>
                  <a:schemeClr val="tx1"/>
                </a:solidFill>
              </a:rPr>
              <a:t>screed.</a:t>
            </a:r>
          </a:p>
          <a:p>
            <a:pPr marL="342900" indent="-342900" algn="just">
              <a:buClr>
                <a:schemeClr val="tx1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All </a:t>
            </a:r>
            <a:r>
              <a:rPr lang="en-US" sz="2000" dirty="0">
                <a:solidFill>
                  <a:schemeClr val="tx1"/>
                </a:solidFill>
              </a:rPr>
              <a:t>the floor slabs and walls are connected through the Tie reinforcement as specified in IS 15916:2016.</a:t>
            </a:r>
          </a:p>
          <a:p>
            <a:pPr marL="0" indent="0">
              <a:buClrTx/>
              <a:buNone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</p:txBody>
      </p:sp>
      <p:sp>
        <p:nvSpPr>
          <p:cNvPr id="4" name="Google Shape;109;p16"/>
          <p:cNvSpPr txBox="1">
            <a:spLocks/>
          </p:cNvSpPr>
          <p:nvPr/>
        </p:nvSpPr>
        <p:spPr>
          <a:xfrm>
            <a:off x="1260150" y="0"/>
            <a:ext cx="7883850" cy="81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smtClean="0">
                <a:solidFill>
                  <a:schemeClr val="accent1"/>
                </a:solidFill>
              </a:rPr>
              <a:t>Structural System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2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4556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62" y="0"/>
            <a:ext cx="5322338" cy="2395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/>
          <a:stretch/>
        </p:blipFill>
        <p:spPr>
          <a:xfrm>
            <a:off x="3821662" y="2603500"/>
            <a:ext cx="5322338" cy="2451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16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6" name="Google Shape;196;p24"/>
          <p:cNvSpPr/>
          <p:nvPr/>
        </p:nvSpPr>
        <p:spPr>
          <a:xfrm>
            <a:off x="1275975" y="25138"/>
            <a:ext cx="3863222" cy="405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Typical 3D POD Isometric view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6880" r="12371" b="6107"/>
          <a:stretch/>
        </p:blipFill>
        <p:spPr>
          <a:xfrm>
            <a:off x="3351517" y="464837"/>
            <a:ext cx="5182736" cy="4571620"/>
          </a:xfrm>
          <a:prstGeom prst="rect">
            <a:avLst/>
          </a:prstGeom>
        </p:spPr>
      </p:pic>
      <p:pic>
        <p:nvPicPr>
          <p:cNvPr id="7" name="Picture 6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  <p:sp>
        <p:nvSpPr>
          <p:cNvPr id="8" name="Google Shape;122;p18"/>
          <p:cNvSpPr txBox="1">
            <a:spLocks/>
          </p:cNvSpPr>
          <p:nvPr/>
        </p:nvSpPr>
        <p:spPr>
          <a:xfrm>
            <a:off x="1275975" y="687088"/>
            <a:ext cx="2540000" cy="423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Toilet and Kitchen POD</a:t>
            </a:r>
          </a:p>
        </p:txBody>
      </p:sp>
    </p:spTree>
    <p:extLst>
      <p:ext uri="{BB962C8B-B14F-4D97-AF65-F5344CB8AC3E}">
        <p14:creationId xmlns:p14="http://schemas.microsoft.com/office/powerpoint/2010/main" val="16011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526"/>
            <a:ext cx="3128031" cy="2120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06" y="362011"/>
            <a:ext cx="3587569" cy="2495700"/>
          </a:xfrm>
          <a:prstGeom prst="rect">
            <a:avLst/>
          </a:prstGeom>
        </p:spPr>
      </p:pic>
      <p:pic>
        <p:nvPicPr>
          <p:cNvPr id="5" name="Picture 4" descr="C:\Users\PC5\Desktop\Ashampoo_Snap_2015.12.24_18h27m50s_003_.png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37223" y="2857711"/>
            <a:ext cx="2784230" cy="228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62375" cy="3066738"/>
          </a:xfrm>
          <a:prstGeom prst="rect">
            <a:avLst/>
          </a:prstGeom>
        </p:spPr>
      </p:pic>
      <p:sp>
        <p:nvSpPr>
          <p:cNvPr id="8" name="Google Shape;122;p18"/>
          <p:cNvSpPr txBox="1">
            <a:spLocks/>
          </p:cNvSpPr>
          <p:nvPr/>
        </p:nvSpPr>
        <p:spPr>
          <a:xfrm>
            <a:off x="104774" y="1967600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2D wall</a:t>
            </a:r>
          </a:p>
        </p:txBody>
      </p:sp>
      <p:sp>
        <p:nvSpPr>
          <p:cNvPr id="9" name="Google Shape;122;p18"/>
          <p:cNvSpPr txBox="1">
            <a:spLocks/>
          </p:cNvSpPr>
          <p:nvPr/>
        </p:nvSpPr>
        <p:spPr>
          <a:xfrm>
            <a:off x="4571447" y="2190750"/>
            <a:ext cx="895903" cy="397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Beam</a:t>
            </a:r>
          </a:p>
        </p:txBody>
      </p:sp>
      <p:sp>
        <p:nvSpPr>
          <p:cNvPr id="10" name="Google Shape;122;p18"/>
          <p:cNvSpPr txBox="1">
            <a:spLocks/>
          </p:cNvSpPr>
          <p:nvPr/>
        </p:nvSpPr>
        <p:spPr>
          <a:xfrm>
            <a:off x="2098650" y="4553025"/>
            <a:ext cx="895903" cy="397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Beam</a:t>
            </a:r>
          </a:p>
        </p:txBody>
      </p:sp>
      <p:sp>
        <p:nvSpPr>
          <p:cNvPr id="11" name="Google Shape;122;p18"/>
          <p:cNvSpPr txBox="1">
            <a:spLocks/>
          </p:cNvSpPr>
          <p:nvPr/>
        </p:nvSpPr>
        <p:spPr>
          <a:xfrm>
            <a:off x="5028647" y="3829875"/>
            <a:ext cx="1134028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Stair Flight</a:t>
            </a:r>
          </a:p>
        </p:txBody>
      </p:sp>
      <p:pic>
        <p:nvPicPr>
          <p:cNvPr id="12" name="Picture 11" descr="Innovela Logo.png"/>
          <p:cNvPicPr preferRelativeResize="0">
            <a:picLocks noChangeAspect="1"/>
          </p:cNvPicPr>
          <p:nvPr/>
        </p:nvPicPr>
        <p:blipFill rotWithShape="1">
          <a:blip r:embed="rId6"/>
          <a:srcRect b="16350"/>
          <a:stretch/>
        </p:blipFill>
        <p:spPr>
          <a:xfrm>
            <a:off x="7870441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08" y="1282650"/>
            <a:ext cx="5963337" cy="3467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1942" cy="316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8" y="454928"/>
            <a:ext cx="2733899" cy="1754825"/>
          </a:xfrm>
          <a:prstGeom prst="rect">
            <a:avLst/>
          </a:prstGeom>
        </p:spPr>
      </p:pic>
      <p:sp>
        <p:nvSpPr>
          <p:cNvPr id="6" name="Google Shape;122;p18"/>
          <p:cNvSpPr txBox="1">
            <a:spLocks/>
          </p:cNvSpPr>
          <p:nvPr/>
        </p:nvSpPr>
        <p:spPr>
          <a:xfrm>
            <a:off x="0" y="-92072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Non Load Bearing wall</a:t>
            </a:r>
          </a:p>
        </p:txBody>
      </p:sp>
      <p:sp>
        <p:nvSpPr>
          <p:cNvPr id="7" name="Google Shape;122;p18"/>
          <p:cNvSpPr txBox="1">
            <a:spLocks/>
          </p:cNvSpPr>
          <p:nvPr/>
        </p:nvSpPr>
        <p:spPr>
          <a:xfrm>
            <a:off x="4153366" y="0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Solid Slab</a:t>
            </a:r>
          </a:p>
        </p:txBody>
      </p:sp>
      <p:sp>
        <p:nvSpPr>
          <p:cNvPr id="8" name="Google Shape;122;p18"/>
          <p:cNvSpPr txBox="1">
            <a:spLocks/>
          </p:cNvSpPr>
          <p:nvPr/>
        </p:nvSpPr>
        <p:spPr>
          <a:xfrm>
            <a:off x="5684917" y="3942575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Hollow core slab</a:t>
            </a:r>
          </a:p>
        </p:txBody>
      </p:sp>
      <p:pic>
        <p:nvPicPr>
          <p:cNvPr id="9" name="Picture 8" descr="Innovela Logo.png"/>
          <p:cNvPicPr preferRelativeResize="0">
            <a:picLocks noChangeAspect="1"/>
          </p:cNvPicPr>
          <p:nvPr/>
        </p:nvPicPr>
        <p:blipFill rotWithShape="1">
          <a:blip r:embed="rId5"/>
          <a:srcRect b="16350"/>
          <a:stretch/>
        </p:blipFill>
        <p:spPr>
          <a:xfrm>
            <a:off x="7870441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71" y="0"/>
            <a:ext cx="5688457" cy="5143500"/>
          </a:xfrm>
          <a:prstGeom prst="rect">
            <a:avLst/>
          </a:prstGeom>
        </p:spPr>
      </p:pic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  <p:sp>
        <p:nvSpPr>
          <p:cNvPr id="5" name="Google Shape;196;p24"/>
          <p:cNvSpPr/>
          <p:nvPr/>
        </p:nvSpPr>
        <p:spPr>
          <a:xfrm>
            <a:off x="2415" y="4749825"/>
            <a:ext cx="3893723" cy="393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BUILDING ERECTION ANIMATION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273322" y="4535913"/>
            <a:ext cx="3936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50" t="38889" r="25834" b="10741"/>
          <a:stretch/>
        </p:blipFill>
        <p:spPr>
          <a:xfrm>
            <a:off x="1666578" y="737444"/>
            <a:ext cx="7123579" cy="29718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648438" y="813644"/>
            <a:ext cx="228600" cy="2895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1920578" y="813644"/>
            <a:ext cx="2754780" cy="2895600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5781378" y="813644"/>
            <a:ext cx="2754780" cy="2895600"/>
          </a:xfrm>
          <a:prstGeom prst="frame">
            <a:avLst>
              <a:gd name="adj1" fmla="val 143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8581514" y="815571"/>
            <a:ext cx="228600" cy="2895600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718901" y="837909"/>
            <a:ext cx="1017122" cy="2895600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1374695" y="3888131"/>
            <a:ext cx="539531" cy="29201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4226" y="3874020"/>
            <a:ext cx="2359135" cy="329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1700" b="1" dirty="0" smtClean="0"/>
              <a:t>Left Gable End wall</a:t>
            </a:r>
          </a:p>
          <a:p>
            <a:pPr marL="0" indent="0" algn="just">
              <a:buFont typeface="Arial" pitchFamily="34" charset="0"/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1" name="Frame 10"/>
          <p:cNvSpPr/>
          <p:nvPr/>
        </p:nvSpPr>
        <p:spPr>
          <a:xfrm>
            <a:off x="1374695" y="4333681"/>
            <a:ext cx="529967" cy="220209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14227" y="4297763"/>
            <a:ext cx="2359134" cy="63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dirty="0" smtClean="0"/>
              <a:t>Left Toilet and Kitchen Pods with I Pod</a:t>
            </a:r>
          </a:p>
          <a:p>
            <a:pPr marL="0" indent="0" algn="just">
              <a:buFont typeface="Arial" pitchFamily="34" charset="0"/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3" name="Frame 12"/>
          <p:cNvSpPr/>
          <p:nvPr/>
        </p:nvSpPr>
        <p:spPr>
          <a:xfrm>
            <a:off x="4240981" y="4093456"/>
            <a:ext cx="415560" cy="220210"/>
          </a:xfrm>
          <a:prstGeom prst="frame">
            <a:avLst>
              <a:gd name="adj1" fmla="val 1436"/>
            </a:avLst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61459" y="3918132"/>
            <a:ext cx="1624357" cy="552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000" b="1" dirty="0" smtClean="0"/>
              <a:t>Central Core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Lift and Stair</a:t>
            </a:r>
          </a:p>
          <a:p>
            <a:pPr marL="0" indent="0" algn="just">
              <a:buFont typeface="Arial" pitchFamily="34" charset="0"/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5" name="Frame 14"/>
          <p:cNvSpPr/>
          <p:nvPr/>
        </p:nvSpPr>
        <p:spPr>
          <a:xfrm>
            <a:off x="6294106" y="3847410"/>
            <a:ext cx="503549" cy="272197"/>
          </a:xfrm>
          <a:prstGeom prst="frame">
            <a:avLst>
              <a:gd name="adj1" fmla="val 143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780289" y="3795108"/>
            <a:ext cx="2693959" cy="596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800" b="1" dirty="0" smtClean="0"/>
              <a:t>Right Toilet and Kitchen Pods with I Pod</a:t>
            </a:r>
          </a:p>
          <a:p>
            <a:pPr marL="0" indent="0" algn="just">
              <a:buFont typeface="Arial" pitchFamily="34" charset="0"/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839600" y="4391804"/>
            <a:ext cx="2533306" cy="348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900" b="1" dirty="0" smtClean="0"/>
              <a:t>Right</a:t>
            </a:r>
            <a:r>
              <a:rPr lang="en-US" b="1" dirty="0" smtClean="0"/>
              <a:t> Gable End wall</a:t>
            </a:r>
          </a:p>
          <a:p>
            <a:pPr marL="0" indent="0" algn="just">
              <a:buFont typeface="Arial" pitchFamily="34" charset="0"/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</p:txBody>
      </p:sp>
      <p:sp>
        <p:nvSpPr>
          <p:cNvPr id="18" name="Frame 17"/>
          <p:cNvSpPr/>
          <p:nvPr/>
        </p:nvSpPr>
        <p:spPr>
          <a:xfrm>
            <a:off x="6271770" y="4421761"/>
            <a:ext cx="525885" cy="254244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Google Shape;196;p24"/>
          <p:cNvSpPr/>
          <p:nvPr/>
        </p:nvSpPr>
        <p:spPr>
          <a:xfrm>
            <a:off x="4240981" y="-5889"/>
            <a:ext cx="1751091" cy="455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LHP (Ranchi)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Google Shape;122;p18"/>
          <p:cNvSpPr txBox="1">
            <a:spLocks/>
          </p:cNvSpPr>
          <p:nvPr/>
        </p:nvSpPr>
        <p:spPr>
          <a:xfrm>
            <a:off x="4350750" y="325575"/>
            <a:ext cx="1531551" cy="41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Structural Plan</a:t>
            </a:r>
          </a:p>
        </p:txBody>
      </p:sp>
      <p:pic>
        <p:nvPicPr>
          <p:cNvPr id="21" name="Picture 20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5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524" t="9985" r="20506" b="8754"/>
          <a:stretch/>
        </p:blipFill>
        <p:spPr>
          <a:xfrm>
            <a:off x="1399876" y="497139"/>
            <a:ext cx="5486400" cy="4252686"/>
          </a:xfrm>
          <a:prstGeom prst="rect">
            <a:avLst/>
          </a:prstGeom>
        </p:spPr>
      </p:pic>
      <p:sp>
        <p:nvSpPr>
          <p:cNvPr id="4" name="Google Shape;196;p24"/>
          <p:cNvSpPr/>
          <p:nvPr/>
        </p:nvSpPr>
        <p:spPr>
          <a:xfrm>
            <a:off x="1314451" y="0"/>
            <a:ext cx="1751091" cy="455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LHP (Ranchi)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5" name="Google Shape;122;p18"/>
          <p:cNvSpPr txBox="1">
            <a:spLocks/>
          </p:cNvSpPr>
          <p:nvPr/>
        </p:nvSpPr>
        <p:spPr>
          <a:xfrm>
            <a:off x="7052562" y="751855"/>
            <a:ext cx="1697838" cy="61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" dirty="0" smtClean="0"/>
              <a:t>Structural Unit Plan</a:t>
            </a:r>
          </a:p>
        </p:txBody>
      </p:sp>
      <p:pic>
        <p:nvPicPr>
          <p:cNvPr id="6" name="Picture 5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Google Shape;110;p16"/>
          <p:cNvSpPr txBox="1">
            <a:spLocks/>
          </p:cNvSpPr>
          <p:nvPr/>
        </p:nvSpPr>
        <p:spPr>
          <a:xfrm>
            <a:off x="1260150" y="646368"/>
            <a:ext cx="7883850" cy="438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342900" indent="-342900" algn="just">
              <a:buClrTx/>
            </a:pPr>
            <a:r>
              <a:rPr lang="en-US" sz="2000" b="1" dirty="0">
                <a:solidFill>
                  <a:schemeClr val="tx1"/>
                </a:solidFill>
              </a:rPr>
              <a:t>3D Pods –(Kitchen and Toilet pod with 2.3x2.3 m size </a:t>
            </a:r>
            <a:r>
              <a:rPr lang="en-US" sz="2000" b="1" dirty="0" smtClean="0">
                <a:solidFill>
                  <a:schemeClr val="tx1"/>
                </a:solidFill>
              </a:rPr>
              <a:t>Box)</a:t>
            </a:r>
          </a:p>
          <a:p>
            <a:pPr marL="342900" indent="-342900" algn="just">
              <a:buClrTx/>
            </a:pPr>
            <a:r>
              <a:rPr lang="en-US" sz="2000" b="1" dirty="0" smtClean="0">
                <a:solidFill>
                  <a:schemeClr val="tx1"/>
                </a:solidFill>
              </a:rPr>
              <a:t>These </a:t>
            </a:r>
            <a:r>
              <a:rPr lang="en-US" sz="2000" b="1" dirty="0">
                <a:solidFill>
                  <a:schemeClr val="tx1"/>
                </a:solidFill>
              </a:rPr>
              <a:t>3D Pods are </a:t>
            </a:r>
            <a:r>
              <a:rPr lang="en-US" sz="2000" b="1" dirty="0" smtClean="0">
                <a:solidFill>
                  <a:schemeClr val="tx1"/>
                </a:solidFill>
              </a:rPr>
              <a:t>Major Load </a:t>
            </a:r>
            <a:r>
              <a:rPr lang="en-US" sz="2000" b="1" dirty="0">
                <a:solidFill>
                  <a:schemeClr val="tx1"/>
                </a:solidFill>
              </a:rPr>
              <a:t>resisting system in the </a:t>
            </a:r>
            <a:r>
              <a:rPr lang="en-US" sz="2000" b="1" dirty="0" smtClean="0">
                <a:solidFill>
                  <a:schemeClr val="tx1"/>
                </a:solidFill>
              </a:rPr>
              <a:t>Building.</a:t>
            </a:r>
          </a:p>
          <a:p>
            <a:pPr marL="342900" indent="-342900" algn="just">
              <a:buClrTx/>
            </a:pPr>
            <a:r>
              <a:rPr lang="en-US" sz="2000" b="1" dirty="0" smtClean="0">
                <a:solidFill>
                  <a:schemeClr val="tx1"/>
                </a:solidFill>
              </a:rPr>
              <a:t>Pod </a:t>
            </a:r>
            <a:r>
              <a:rPr lang="en-US" sz="2000" b="1" dirty="0">
                <a:solidFill>
                  <a:schemeClr val="tx1"/>
                </a:solidFill>
              </a:rPr>
              <a:t>walls = 160 mm </a:t>
            </a:r>
            <a:r>
              <a:rPr lang="en-US" sz="2000" b="1" dirty="0" smtClean="0">
                <a:solidFill>
                  <a:schemeClr val="tx1"/>
                </a:solidFill>
              </a:rPr>
              <a:t>thick &amp; Pod </a:t>
            </a:r>
            <a:r>
              <a:rPr lang="en-US" sz="2000" b="1" dirty="0">
                <a:solidFill>
                  <a:schemeClr val="tx1"/>
                </a:solidFill>
              </a:rPr>
              <a:t>Bottom Slab = 125 mm </a:t>
            </a:r>
            <a:r>
              <a:rPr lang="en-US" sz="2000" b="1" dirty="0" smtClean="0">
                <a:solidFill>
                  <a:schemeClr val="tx1"/>
                </a:solidFill>
              </a:rPr>
              <a:t>thick</a:t>
            </a:r>
          </a:p>
          <a:p>
            <a:pPr marL="342900" indent="-342900" algn="just">
              <a:buClrTx/>
            </a:pPr>
            <a:r>
              <a:rPr lang="en-US" sz="2000" b="1" dirty="0" smtClean="0">
                <a:solidFill>
                  <a:schemeClr val="tx1"/>
                </a:solidFill>
              </a:rPr>
              <a:t>Kitchen </a:t>
            </a:r>
            <a:r>
              <a:rPr lang="en-US" sz="2000" b="1" dirty="0">
                <a:solidFill>
                  <a:schemeClr val="tx1"/>
                </a:solidFill>
              </a:rPr>
              <a:t>Pods (Perimeter Pods) are connected with 125 mm thick lateral load resisting (I shape) Pod between the two flats of kitchen </a:t>
            </a:r>
            <a:r>
              <a:rPr lang="en-US" sz="2000" b="1" dirty="0" smtClean="0">
                <a:solidFill>
                  <a:schemeClr val="tx1"/>
                </a:solidFill>
              </a:rPr>
              <a:t>pod.</a:t>
            </a:r>
          </a:p>
          <a:p>
            <a:pPr marL="342900" indent="-342900" algn="just">
              <a:buClrTx/>
            </a:pPr>
            <a:r>
              <a:rPr lang="en-US" sz="2000" b="1" dirty="0" smtClean="0">
                <a:solidFill>
                  <a:schemeClr val="tx1"/>
                </a:solidFill>
              </a:rPr>
              <a:t>Central </a:t>
            </a:r>
            <a:r>
              <a:rPr lang="en-US" sz="2000" b="1" dirty="0">
                <a:solidFill>
                  <a:schemeClr val="tx1"/>
                </a:solidFill>
              </a:rPr>
              <a:t>Core stair and Lift walls are </a:t>
            </a:r>
            <a:r>
              <a:rPr lang="en-US" sz="2000" b="1" dirty="0" smtClean="0">
                <a:solidFill>
                  <a:schemeClr val="tx1"/>
                </a:solidFill>
              </a:rPr>
              <a:t>160 mm thick</a:t>
            </a:r>
          </a:p>
          <a:p>
            <a:pPr marL="342900" indent="-342900" algn="just">
              <a:buClrTx/>
            </a:pPr>
            <a:r>
              <a:rPr lang="en-US" sz="2000" b="1" dirty="0" smtClean="0">
                <a:solidFill>
                  <a:schemeClr val="tx1"/>
                </a:solidFill>
              </a:rPr>
              <a:t>Pre-stressed </a:t>
            </a:r>
            <a:r>
              <a:rPr lang="en-US" sz="2000" b="1" dirty="0">
                <a:solidFill>
                  <a:schemeClr val="tx1"/>
                </a:solidFill>
              </a:rPr>
              <a:t>slabs </a:t>
            </a:r>
            <a:r>
              <a:rPr lang="en-US" sz="2000" b="1" dirty="0" smtClean="0">
                <a:solidFill>
                  <a:schemeClr val="tx1"/>
                </a:solidFill>
              </a:rPr>
              <a:t>of  110 mm thick are </a:t>
            </a:r>
            <a:r>
              <a:rPr lang="en-US" sz="2000" b="1" dirty="0">
                <a:solidFill>
                  <a:schemeClr val="tx1"/>
                </a:solidFill>
              </a:rPr>
              <a:t>connecting between Kitchen Pods with the help of </a:t>
            </a:r>
            <a:r>
              <a:rPr lang="en-US" sz="2000" b="1" dirty="0" smtClean="0">
                <a:solidFill>
                  <a:schemeClr val="tx1"/>
                </a:solidFill>
              </a:rPr>
              <a:t>50 mm thick screed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ClrTx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</p:txBody>
      </p:sp>
      <p:sp>
        <p:nvSpPr>
          <p:cNvPr id="4" name="Google Shape;109;p16"/>
          <p:cNvSpPr txBox="1">
            <a:spLocks/>
          </p:cNvSpPr>
          <p:nvPr/>
        </p:nvSpPr>
        <p:spPr>
          <a:xfrm>
            <a:off x="1260150" y="0"/>
            <a:ext cx="7883850" cy="81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smtClean="0">
                <a:solidFill>
                  <a:schemeClr val="accent1"/>
                </a:solidFill>
              </a:rPr>
              <a:t>Structural System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2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23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5" t="11018" r="27937" b="14992"/>
          <a:stretch/>
        </p:blipFill>
        <p:spPr>
          <a:xfrm>
            <a:off x="1523999" y="938967"/>
            <a:ext cx="3788230" cy="3614058"/>
          </a:xfrm>
          <a:prstGeom prst="rect">
            <a:avLst/>
          </a:prstGeom>
        </p:spPr>
      </p:pic>
      <p:sp>
        <p:nvSpPr>
          <p:cNvPr id="5" name="Google Shape;196;p24"/>
          <p:cNvSpPr/>
          <p:nvPr/>
        </p:nvSpPr>
        <p:spPr>
          <a:xfrm>
            <a:off x="1334033" y="112224"/>
            <a:ext cx="3863222" cy="405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Typical 3D POD Isometric view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7822" r="30952" b="8824"/>
          <a:stretch/>
        </p:blipFill>
        <p:spPr>
          <a:xfrm>
            <a:off x="5536342" y="474510"/>
            <a:ext cx="3410858" cy="4078515"/>
          </a:xfrm>
          <a:prstGeom prst="rect">
            <a:avLst/>
          </a:prstGeom>
        </p:spPr>
      </p:pic>
      <p:sp>
        <p:nvSpPr>
          <p:cNvPr id="7" name="Google Shape;122;p18"/>
          <p:cNvSpPr txBox="1">
            <a:spLocks/>
          </p:cNvSpPr>
          <p:nvPr/>
        </p:nvSpPr>
        <p:spPr>
          <a:xfrm>
            <a:off x="6182396" y="4531012"/>
            <a:ext cx="1697838" cy="61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Toilet</a:t>
            </a:r>
            <a:r>
              <a:rPr lang="en" dirty="0" smtClean="0"/>
              <a:t> POD</a:t>
            </a:r>
          </a:p>
        </p:txBody>
      </p:sp>
      <p:sp>
        <p:nvSpPr>
          <p:cNvPr id="8" name="Google Shape;122;p18"/>
          <p:cNvSpPr txBox="1">
            <a:spLocks/>
          </p:cNvSpPr>
          <p:nvPr/>
        </p:nvSpPr>
        <p:spPr>
          <a:xfrm>
            <a:off x="2820042" y="4553025"/>
            <a:ext cx="1697838" cy="61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Kitchen</a:t>
            </a:r>
            <a:r>
              <a:rPr lang="en" dirty="0" smtClean="0"/>
              <a:t> POD</a:t>
            </a:r>
          </a:p>
        </p:txBody>
      </p:sp>
      <p:pic>
        <p:nvPicPr>
          <p:cNvPr id="9" name="Picture 8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14009" r="34445" b="15011"/>
          <a:stretch/>
        </p:blipFill>
        <p:spPr>
          <a:xfrm>
            <a:off x="6102399" y="814738"/>
            <a:ext cx="2177144" cy="3468915"/>
          </a:xfrm>
          <a:prstGeom prst="rect">
            <a:avLst/>
          </a:prstGeom>
        </p:spPr>
      </p:pic>
      <p:sp>
        <p:nvSpPr>
          <p:cNvPr id="5" name="Google Shape;122;p18"/>
          <p:cNvSpPr txBox="1">
            <a:spLocks/>
          </p:cNvSpPr>
          <p:nvPr/>
        </p:nvSpPr>
        <p:spPr>
          <a:xfrm>
            <a:off x="6811470" y="4356225"/>
            <a:ext cx="1697838" cy="61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T shape wall</a:t>
            </a:r>
            <a:endParaRPr lang="en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9551" r="27619" b="9662"/>
          <a:stretch/>
        </p:blipFill>
        <p:spPr>
          <a:xfrm>
            <a:off x="1611085" y="335768"/>
            <a:ext cx="4020458" cy="3947885"/>
          </a:xfrm>
          <a:prstGeom prst="rect">
            <a:avLst/>
          </a:prstGeom>
        </p:spPr>
      </p:pic>
      <p:sp>
        <p:nvSpPr>
          <p:cNvPr id="7" name="Google Shape;122;p18"/>
          <p:cNvSpPr txBox="1">
            <a:spLocks/>
          </p:cNvSpPr>
          <p:nvPr/>
        </p:nvSpPr>
        <p:spPr>
          <a:xfrm>
            <a:off x="3465928" y="4443581"/>
            <a:ext cx="1697838" cy="61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Beam with Slab</a:t>
            </a:r>
            <a:endParaRPr lang="en" dirty="0" smtClean="0"/>
          </a:p>
        </p:txBody>
      </p:sp>
      <p:pic>
        <p:nvPicPr>
          <p:cNvPr id="8" name="Picture 7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9258" r="33968" b="9072"/>
          <a:stretch/>
        </p:blipFill>
        <p:spPr>
          <a:xfrm>
            <a:off x="0" y="0"/>
            <a:ext cx="2365829" cy="3204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6832" r="24444" b="8131"/>
          <a:stretch/>
        </p:blipFill>
        <p:spPr>
          <a:xfrm>
            <a:off x="3375793" y="0"/>
            <a:ext cx="3653183" cy="320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4209" r="9682" b="5805"/>
          <a:stretch/>
        </p:blipFill>
        <p:spPr>
          <a:xfrm>
            <a:off x="5015908" y="2710014"/>
            <a:ext cx="4128092" cy="2433486"/>
          </a:xfrm>
          <a:prstGeom prst="rect">
            <a:avLst/>
          </a:prstGeom>
        </p:spPr>
      </p:pic>
      <p:sp>
        <p:nvSpPr>
          <p:cNvPr id="6" name="Google Shape;122;p18"/>
          <p:cNvSpPr txBox="1">
            <a:spLocks/>
          </p:cNvSpPr>
          <p:nvPr/>
        </p:nvSpPr>
        <p:spPr>
          <a:xfrm>
            <a:off x="723031" y="2734885"/>
            <a:ext cx="2147780" cy="494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Non Load Bearing wall</a:t>
            </a:r>
            <a:endParaRPr lang="en" dirty="0" smtClean="0"/>
          </a:p>
        </p:txBody>
      </p:sp>
      <p:sp>
        <p:nvSpPr>
          <p:cNvPr id="7" name="Google Shape;122;p18"/>
          <p:cNvSpPr txBox="1">
            <a:spLocks/>
          </p:cNvSpPr>
          <p:nvPr/>
        </p:nvSpPr>
        <p:spPr>
          <a:xfrm>
            <a:off x="3375793" y="304800"/>
            <a:ext cx="789807" cy="4666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2D wall</a:t>
            </a:r>
            <a:endParaRPr lang="en" dirty="0" smtClean="0"/>
          </a:p>
        </p:txBody>
      </p:sp>
      <p:sp>
        <p:nvSpPr>
          <p:cNvPr id="8" name="Google Shape;122;p18"/>
          <p:cNvSpPr txBox="1">
            <a:spLocks/>
          </p:cNvSpPr>
          <p:nvPr/>
        </p:nvSpPr>
        <p:spPr>
          <a:xfrm>
            <a:off x="4510927" y="3204939"/>
            <a:ext cx="2129360" cy="1004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Solid Pre-stressed Slab</a:t>
            </a:r>
            <a:endParaRPr lang="en" dirty="0" smtClean="0"/>
          </a:p>
        </p:txBody>
      </p:sp>
      <p:pic>
        <p:nvPicPr>
          <p:cNvPr id="9" name="Picture 8" descr="Innovela Logo.png"/>
          <p:cNvPicPr preferRelativeResize="0">
            <a:picLocks noChangeAspect="1"/>
          </p:cNvPicPr>
          <p:nvPr/>
        </p:nvPicPr>
        <p:blipFill rotWithShape="1">
          <a:blip r:embed="rId5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75975" y="111610"/>
            <a:ext cx="7868025" cy="885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1"/>
                </a:solidFill>
              </a:rPr>
              <a:t>A</a:t>
            </a:r>
            <a:r>
              <a:rPr lang="en" sz="3200" dirty="0" smtClean="0">
                <a:solidFill>
                  <a:schemeClr val="accent1"/>
                </a:solidFill>
              </a:rPr>
              <a:t>n “</a:t>
            </a:r>
            <a:r>
              <a:rPr lang="en-US" sz="3200" dirty="0" smtClean="0">
                <a:solidFill>
                  <a:schemeClr val="accent1"/>
                </a:solidFill>
              </a:rPr>
              <a:t>Out</a:t>
            </a:r>
            <a:r>
              <a:rPr lang="en" sz="3200" dirty="0" smtClean="0">
                <a:solidFill>
                  <a:schemeClr val="accent1"/>
                </a:solidFill>
              </a:rPr>
              <a:t> of Box” C</a:t>
            </a:r>
            <a:r>
              <a:rPr lang="en-US" sz="3200" dirty="0" smtClean="0">
                <a:solidFill>
                  <a:schemeClr val="accent1"/>
                </a:solidFill>
              </a:rPr>
              <a:t>o</a:t>
            </a:r>
            <a:r>
              <a:rPr lang="en" sz="3200" dirty="0" smtClean="0">
                <a:solidFill>
                  <a:schemeClr val="accent1"/>
                </a:solidFill>
              </a:rPr>
              <a:t>nstruction Approach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75975" y="909610"/>
            <a:ext cx="7868025" cy="42445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buClrTx/>
            </a:pPr>
            <a:r>
              <a:rPr lang="en-US" sz="2000" dirty="0" smtClean="0"/>
              <a:t>Use of 3D Modular Precast Elements (On site/Offsite) pre-finished elements specifically in </a:t>
            </a:r>
            <a:r>
              <a:rPr lang="en-US" sz="2000" dirty="0" smtClean="0"/>
              <a:t>Kitchen, </a:t>
            </a:r>
            <a:r>
              <a:rPr lang="en-US" sz="2000" dirty="0" smtClean="0"/>
              <a:t>Toilet and Bathroom areas.</a:t>
            </a:r>
          </a:p>
          <a:p>
            <a:pPr indent="-457200">
              <a:buClrTx/>
            </a:pPr>
            <a:r>
              <a:rPr lang="en-US" sz="2000" dirty="0" smtClean="0"/>
              <a:t>Standardization of Kitchen, Toilet and Bathroom areas with variation in Living and Bedroom areas in a Building for large scale projects or High rise Building.</a:t>
            </a:r>
          </a:p>
          <a:p>
            <a:pPr indent="-457200">
              <a:buClrTx/>
            </a:pPr>
            <a:r>
              <a:rPr lang="en-US" sz="2000" dirty="0" smtClean="0"/>
              <a:t>3D Modules or PODs are three-dimensional units </a:t>
            </a:r>
            <a:r>
              <a:rPr lang="en-US" sz="2000" dirty="0"/>
              <a:t>monolithically </a:t>
            </a:r>
            <a:r>
              <a:rPr lang="en-US" sz="2000" dirty="0" smtClean="0"/>
              <a:t>casted with walls and slabs in controlled factory conditions.</a:t>
            </a:r>
          </a:p>
          <a:p>
            <a:pPr indent="-457200">
              <a:buClrTx/>
            </a:pPr>
            <a:r>
              <a:rPr lang="en-US" sz="2000" dirty="0" smtClean="0"/>
              <a:t>This type of system eliminates the problems inherent in 2D large panel based construction by minimizing the number of joints, connections –Root cause for leakages, seepages, lack of ductility etc.</a:t>
            </a:r>
          </a:p>
          <a:p>
            <a:pPr indent="-457200">
              <a:buClrTx/>
            </a:pPr>
            <a:endParaRPr lang="en-US" sz="2000" dirty="0" smtClean="0"/>
          </a:p>
          <a:p>
            <a:pPr marL="0" indent="0">
              <a:buClrTx/>
              <a:buNone/>
            </a:pPr>
            <a:endParaRPr lang="en-US" sz="2000" dirty="0" smtClean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0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2" y="0"/>
            <a:ext cx="7257656" cy="5143500"/>
          </a:xfrm>
          <a:prstGeom prst="rect">
            <a:avLst/>
          </a:prstGeom>
        </p:spPr>
      </p:pic>
      <p:pic>
        <p:nvPicPr>
          <p:cNvPr id="4" name="Picture 3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  <p:sp>
        <p:nvSpPr>
          <p:cNvPr id="5" name="Google Shape;196;p24"/>
          <p:cNvSpPr/>
          <p:nvPr/>
        </p:nvSpPr>
        <p:spPr>
          <a:xfrm>
            <a:off x="2415" y="4749825"/>
            <a:ext cx="3893723" cy="393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BUILDING ERECTION ANIMATION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835657"/>
              </p:ext>
            </p:extLst>
          </p:nvPr>
        </p:nvGraphicFramePr>
        <p:xfrm>
          <a:off x="1328841" y="157882"/>
          <a:ext cx="7696748" cy="4664098"/>
        </p:xfrm>
        <a:graphic>
          <a:graphicData uri="http://schemas.openxmlformats.org/drawingml/2006/table">
            <a:tbl>
              <a:tblPr firstRow="1" bandRow="1">
                <a:tableStyleId>{4BA7F836-7B43-4925-9437-D0A77467C63E}</a:tableStyleId>
              </a:tblPr>
              <a:tblGrid>
                <a:gridCol w="3848374"/>
                <a:gridCol w="3848374"/>
              </a:tblGrid>
              <a:tr h="36522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SALIENT FATURES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95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LHP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/>
                        <a:t>Ranchi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Suraksha Smart City Vasai</a:t>
                      </a:r>
                      <a:endParaRPr lang="en-US" sz="1600" dirty="0"/>
                    </a:p>
                  </a:txBody>
                  <a:tcPr/>
                </a:tc>
              </a:tr>
              <a:tr h="4218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BUA</a:t>
                      </a:r>
                      <a:r>
                        <a:rPr lang="en-US" sz="1600" baseline="0" dirty="0" smtClean="0"/>
                        <a:t> = 450000 SFT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BUA</a:t>
                      </a:r>
                      <a:r>
                        <a:rPr lang="en-US" sz="1600" baseline="0" dirty="0" smtClean="0"/>
                        <a:t> = 40 Million  SFT</a:t>
                      </a:r>
                      <a:endParaRPr lang="en-US" sz="1600" dirty="0"/>
                    </a:p>
                  </a:txBody>
                  <a:tcPr/>
                </a:tc>
              </a:tr>
              <a:tr h="4218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G+8 floors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Stilt+23 floors</a:t>
                      </a:r>
                    </a:p>
                  </a:txBody>
                  <a:tcPr/>
                </a:tc>
              </a:tr>
              <a:tr h="42685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No.</a:t>
                      </a:r>
                      <a:r>
                        <a:rPr lang="en-US" sz="1600" baseline="0" dirty="0" smtClean="0"/>
                        <a:t> of Apartments = 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No.</a:t>
                      </a:r>
                      <a:r>
                        <a:rPr lang="en-US" sz="1600" baseline="0" dirty="0" smtClean="0"/>
                        <a:t> of Apartments = 1 Lakh</a:t>
                      </a:r>
                      <a:endParaRPr lang="en-US" sz="1600" dirty="0"/>
                    </a:p>
                  </a:txBody>
                  <a:tcPr/>
                </a:tc>
              </a:tr>
              <a:tr h="42685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No. of Elements per Apartment = 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No. of Elements per </a:t>
                      </a:r>
                      <a:r>
                        <a:rPr lang="en-US" sz="1600" smtClean="0"/>
                        <a:t>Apartment = 13</a:t>
                      </a:r>
                      <a:endParaRPr lang="en-US" sz="1600" dirty="0" smtClean="0"/>
                    </a:p>
                  </a:txBody>
                  <a:tcPr/>
                </a:tc>
              </a:tr>
              <a:tr h="3826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Structure</a:t>
                      </a:r>
                      <a:r>
                        <a:rPr lang="en-US" sz="1600" baseline="0" dirty="0" smtClean="0"/>
                        <a:t> completion = 1 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Structure</a:t>
                      </a:r>
                      <a:r>
                        <a:rPr lang="en-US" sz="1600" baseline="0" dirty="0" smtClean="0"/>
                        <a:t> completion = 5 Years</a:t>
                      </a:r>
                      <a:endParaRPr lang="en-US" sz="1600" dirty="0"/>
                    </a:p>
                  </a:txBody>
                  <a:tcPr/>
                </a:tc>
              </a:tr>
              <a:tr h="5872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Speed of construction = 4 Flats</a:t>
                      </a:r>
                      <a:r>
                        <a:rPr lang="en-US" sz="1600" baseline="0" dirty="0" smtClean="0"/>
                        <a:t> per 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Speed of</a:t>
                      </a:r>
                      <a:r>
                        <a:rPr lang="en-US" sz="1600" baseline="0" dirty="0" smtClean="0"/>
                        <a:t> Construction = 80 Flats Per day</a:t>
                      </a:r>
                      <a:endParaRPr lang="en-US" sz="1600" dirty="0"/>
                    </a:p>
                  </a:txBody>
                  <a:tcPr/>
                </a:tc>
              </a:tr>
              <a:tr h="10818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BOQ</a:t>
                      </a:r>
                      <a:r>
                        <a:rPr lang="en-US" sz="1600" baseline="0" dirty="0" smtClean="0"/>
                        <a:t> of superstructure (Including Partition walls)</a:t>
                      </a:r>
                    </a:p>
                    <a:p>
                      <a:r>
                        <a:rPr lang="en-US" sz="1600" baseline="0" dirty="0" smtClean="0"/>
                        <a:t>Concrete = 0.04 m3/</a:t>
                      </a:r>
                      <a:r>
                        <a:rPr lang="en-US" sz="1600" baseline="0" dirty="0" err="1" smtClean="0"/>
                        <a:t>sft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Steel = 3.0 kg/</a:t>
                      </a:r>
                      <a:r>
                        <a:rPr lang="en-US" sz="1600" baseline="0" dirty="0" err="1" smtClean="0"/>
                        <a:t>sft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BOQ</a:t>
                      </a:r>
                      <a:r>
                        <a:rPr lang="en-US" sz="1600" baseline="0" dirty="0" smtClean="0"/>
                        <a:t> of superstructure (Including Partition walls)</a:t>
                      </a:r>
                    </a:p>
                    <a:p>
                      <a:r>
                        <a:rPr lang="en-US" sz="1600" baseline="0" dirty="0" smtClean="0"/>
                        <a:t>Concrete = 0.04 m3/</a:t>
                      </a:r>
                      <a:r>
                        <a:rPr lang="en-US" sz="1600" baseline="0" dirty="0" err="1" smtClean="0"/>
                        <a:t>sft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Steel = 3.5 kg/</a:t>
                      </a:r>
                      <a:r>
                        <a:rPr lang="en-US" sz="1600" baseline="0" dirty="0" err="1" smtClean="0"/>
                        <a:t>sft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2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/>
          <p:nvPr/>
        </p:nvSpPr>
        <p:spPr>
          <a:xfrm>
            <a:off x="1660801" y="1154649"/>
            <a:ext cx="7406640" cy="3528360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title" idx="4294967295"/>
          </p:nvPr>
        </p:nvSpPr>
        <p:spPr>
          <a:xfrm>
            <a:off x="3757943" y="4197030"/>
            <a:ext cx="4946970" cy="792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rgbClr val="FFC000"/>
                </a:solidFill>
              </a:rPr>
              <a:t>“Saurabh Purandare” </a:t>
            </a:r>
            <a:br>
              <a:rPr lang="en" sz="3200" dirty="0" smtClean="0">
                <a:solidFill>
                  <a:srgbClr val="FFC000"/>
                </a:solidFill>
              </a:rPr>
            </a:br>
            <a:r>
              <a:rPr lang="en" sz="3200" dirty="0" smtClean="0">
                <a:solidFill>
                  <a:srgbClr val="FFC000"/>
                </a:solidFill>
              </a:rPr>
              <a:t>Founding Director</a:t>
            </a:r>
            <a:endParaRPr sz="3200" dirty="0">
              <a:solidFill>
                <a:srgbClr val="FFC000"/>
              </a:solidFill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6520907" y="1843919"/>
            <a:ext cx="479100" cy="393600"/>
          </a:xfrm>
          <a:prstGeom prst="wedgeRectCallout">
            <a:avLst>
              <a:gd name="adj1" fmla="val -21713"/>
              <a:gd name="adj2" fmla="val 6948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Our </a:t>
            </a:r>
            <a:r>
              <a:rPr lang="en" sz="800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office</a:t>
            </a:r>
            <a:endParaRPr sz="8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6" name="Google Shape;246;p2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1069361" y="609546"/>
            <a:ext cx="374597" cy="374577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2" name="Google Shape;252;p27"/>
          <p:cNvCxnSpPr/>
          <p:nvPr/>
        </p:nvCxnSpPr>
        <p:spPr>
          <a:xfrm>
            <a:off x="6629225" y="2458965"/>
            <a:ext cx="0" cy="259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diamond" w="lg" len="lg"/>
            <a:tailEnd type="none" w="lg" len="lg"/>
          </a:ln>
        </p:spPr>
      </p:cxnSp>
      <p:pic>
        <p:nvPicPr>
          <p:cNvPr id="13" name="Picture 12" descr="Innovela Logo.png"/>
          <p:cNvPicPr preferRelativeResize="0">
            <a:picLocks noChangeAspect="1"/>
          </p:cNvPicPr>
          <p:nvPr/>
        </p:nvPicPr>
        <p:blipFill rotWithShape="1">
          <a:blip r:embed="rId4"/>
          <a:srcRect b="16350"/>
          <a:stretch/>
        </p:blipFill>
        <p:spPr>
          <a:xfrm>
            <a:off x="5573486" y="0"/>
            <a:ext cx="3570514" cy="1278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365" name="Google Shape;365;p36"/>
          <p:cNvSpPr txBox="1">
            <a:spLocks noGrp="1"/>
          </p:cNvSpPr>
          <p:nvPr>
            <p:ph type="ctrTitle" idx="4294967295"/>
          </p:nvPr>
        </p:nvSpPr>
        <p:spPr>
          <a:xfrm>
            <a:off x="1504677" y="569850"/>
            <a:ext cx="7245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THANKS!</a:t>
            </a:r>
            <a:endParaRPr sz="9600">
              <a:solidFill>
                <a:schemeClr val="accent1"/>
              </a:solidFill>
            </a:endParaRPr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4294967295"/>
          </p:nvPr>
        </p:nvSpPr>
        <p:spPr>
          <a:xfrm>
            <a:off x="1557975" y="1777099"/>
            <a:ext cx="7048996" cy="2823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Any questions?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find me at:</a:t>
            </a:r>
            <a:endParaRPr dirty="0"/>
          </a:p>
          <a:p>
            <a:pPr lvl="0"/>
            <a:r>
              <a:rPr lang="en-US" b="1" dirty="0" smtClean="0">
                <a:hlinkClick r:id="rId4"/>
              </a:rPr>
              <a:t>saurabh@innovela.in</a:t>
            </a:r>
            <a:endParaRPr lang="en-US" b="1" dirty="0" smtClean="0"/>
          </a:p>
          <a:p>
            <a:r>
              <a:rPr lang="en-US" b="1" dirty="0" smtClean="0">
                <a:hlinkClick r:id="rId5"/>
              </a:rPr>
              <a:t>info@innovela.in</a:t>
            </a:r>
            <a:endParaRPr b="1" dirty="0"/>
          </a:p>
          <a:p>
            <a:pPr>
              <a:spcBef>
                <a:spcPts val="0"/>
              </a:spcBef>
            </a:pPr>
            <a:r>
              <a:rPr lang="en-US" b="1" dirty="0" smtClean="0"/>
              <a:t>+91-2026150618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+91-9689141416</a:t>
            </a:r>
            <a:endParaRPr lang="en-US" b="1" dirty="0"/>
          </a:p>
          <a:p>
            <a:pPr lvl="0">
              <a:spcBef>
                <a:spcPts val="0"/>
              </a:spcBef>
            </a:pPr>
            <a:endParaRPr b="1" dirty="0"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6"/>
          <a:srcRect b="16350"/>
          <a:stretch/>
        </p:blipFill>
        <p:spPr>
          <a:xfrm>
            <a:off x="5376685" y="2549987"/>
            <a:ext cx="3718927" cy="1331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75975" y="111610"/>
            <a:ext cx="7868025" cy="885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1"/>
                </a:solidFill>
              </a:rPr>
              <a:t>Precast Technology - Current Scenario in India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75975" y="1077451"/>
            <a:ext cx="7868026" cy="3475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buClrTx/>
            </a:pPr>
            <a:r>
              <a:rPr lang="en-US" sz="2000" dirty="0" smtClean="0"/>
              <a:t>Precast Concrete Technology is being used in India majorly by Private Players since last 10 years or so</a:t>
            </a:r>
          </a:p>
          <a:p>
            <a:pPr indent="-457200">
              <a:buClrTx/>
            </a:pPr>
            <a:r>
              <a:rPr lang="en-US" sz="2000" dirty="0" smtClean="0"/>
              <a:t>The Precast concrete construction adopted in India is using 2D elements like walls and floor slabs</a:t>
            </a:r>
          </a:p>
          <a:p>
            <a:pPr indent="-457200">
              <a:buClrTx/>
            </a:pPr>
            <a:r>
              <a:rPr lang="en-US" sz="2000" dirty="0" smtClean="0"/>
              <a:t>During this period (2010-2020) approximately 100 M sqft of Precast concrete construction was carried out which is even less than 2% of total size of construction industry</a:t>
            </a:r>
          </a:p>
          <a:p>
            <a:pPr indent="-457200">
              <a:buClrTx/>
            </a:pPr>
            <a:r>
              <a:rPr lang="en-US" sz="2000" dirty="0" smtClean="0"/>
              <a:t>Even though Precast Concrete Technology offers some distinct advantages like time saving &amp; better quality of construction, it is not as popular to it’s potential in India so far</a:t>
            </a:r>
          </a:p>
          <a:p>
            <a:pPr marL="0" indent="0">
              <a:buClrTx/>
              <a:buNone/>
            </a:pPr>
            <a:endParaRPr lang="en-US" sz="2000" dirty="0" smtClean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75975" y="0"/>
            <a:ext cx="7571996" cy="9658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1"/>
                </a:solidFill>
              </a:rPr>
              <a:t>Shortcomings of 2D Precast Concrete Technology in Indian Context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75975" y="787288"/>
            <a:ext cx="7734461" cy="4438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buClrTx/>
            </a:pPr>
            <a:r>
              <a:rPr lang="en-US" sz="1800" dirty="0" smtClean="0"/>
              <a:t>High Indirect Cost per sqft (Capital Investment, Plant Maintenance)</a:t>
            </a:r>
          </a:p>
          <a:p>
            <a:pPr indent="-457200">
              <a:buClrTx/>
            </a:pPr>
            <a:r>
              <a:rPr lang="en-US" sz="1800" dirty="0" smtClean="0"/>
              <a:t>Viable only for minimum speed of 1M sqft BUA per annum and maximum of 3.5M BUA sqft per annum</a:t>
            </a:r>
          </a:p>
          <a:p>
            <a:pPr indent="-457200">
              <a:buClrTx/>
            </a:pPr>
            <a:r>
              <a:rPr lang="en-US" sz="1800" dirty="0" smtClean="0"/>
              <a:t>Approximately 5-10% higher structure cost due to,</a:t>
            </a:r>
          </a:p>
          <a:p>
            <a:pPr marL="0" indent="0">
              <a:buClrTx/>
              <a:buNone/>
            </a:pPr>
            <a:r>
              <a:rPr lang="en-US" sz="1800" dirty="0"/>
              <a:t>	</a:t>
            </a:r>
            <a:r>
              <a:rPr lang="en-US" sz="1600" i="1" dirty="0" smtClean="0"/>
              <a:t>Expensive Connections (Grouts, Sealant, hardware)</a:t>
            </a:r>
          </a:p>
          <a:p>
            <a:pPr marL="0" indent="0">
              <a:buClrTx/>
              <a:buNone/>
            </a:pPr>
            <a:r>
              <a:rPr lang="en-US" sz="1600" dirty="0"/>
              <a:t>	</a:t>
            </a:r>
            <a:r>
              <a:rPr lang="en-US" sz="1600" i="1" dirty="0" smtClean="0"/>
              <a:t>Higher Crane costs due to higher number of elements per apartment</a:t>
            </a:r>
          </a:p>
          <a:p>
            <a:pPr marL="0" indent="0">
              <a:buClrTx/>
              <a:buNone/>
            </a:pPr>
            <a:r>
              <a:rPr lang="en-US" sz="1600" dirty="0"/>
              <a:t>	</a:t>
            </a:r>
            <a:r>
              <a:rPr lang="en-US" sz="1600" i="1" dirty="0" smtClean="0"/>
              <a:t>Higher cost of transportation (element transportation is additional)</a:t>
            </a:r>
          </a:p>
          <a:p>
            <a:pPr indent="-457200">
              <a:buClrTx/>
            </a:pPr>
            <a:r>
              <a:rPr lang="en-US" sz="1800" dirty="0" smtClean="0"/>
              <a:t>Concerns' of industry professionals specifically w.r.t.,</a:t>
            </a:r>
          </a:p>
          <a:p>
            <a:pPr marL="457200" lvl="1" indent="0">
              <a:buClrTx/>
              <a:buNone/>
            </a:pPr>
            <a:r>
              <a:rPr lang="en-US" sz="1800" dirty="0" smtClean="0"/>
              <a:t>	</a:t>
            </a:r>
            <a:r>
              <a:rPr lang="en-US" sz="1600" i="1" dirty="0" smtClean="0"/>
              <a:t>Leakages at Joints if not maintained</a:t>
            </a:r>
          </a:p>
          <a:p>
            <a:pPr marL="457200" lvl="1" indent="0">
              <a:buClrTx/>
              <a:buNone/>
            </a:pPr>
            <a:r>
              <a:rPr lang="en-US" sz="1600" dirty="0" smtClean="0"/>
              <a:t> 	</a:t>
            </a:r>
            <a:r>
              <a:rPr lang="en-US" sz="1600" i="1" dirty="0" smtClean="0"/>
              <a:t>Lack of ductility (non-monolithic structure)</a:t>
            </a:r>
            <a:endParaRPr lang="en-US" sz="1600" dirty="0" smtClean="0"/>
          </a:p>
          <a:p>
            <a:pPr indent="-457200">
              <a:buClrTx/>
            </a:pPr>
            <a:r>
              <a:rPr lang="en-US" sz="1800" dirty="0" smtClean="0"/>
              <a:t>Lack of Standardization in Architectural Designs</a:t>
            </a:r>
          </a:p>
          <a:p>
            <a:pPr indent="-457200">
              <a:buClrTx/>
            </a:pPr>
            <a:r>
              <a:rPr lang="en-US" sz="1800" dirty="0" smtClean="0"/>
              <a:t>Laborious finishing work after structure completion</a:t>
            </a:r>
          </a:p>
          <a:p>
            <a:pPr indent="-457200">
              <a:buClrTx/>
            </a:pPr>
            <a:r>
              <a:rPr lang="en-US" sz="1800" dirty="0" smtClean="0"/>
              <a:t>Taxation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75975" y="25646"/>
            <a:ext cx="7868025" cy="691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1"/>
                </a:solidFill>
              </a:rPr>
              <a:t>3D Modular Precast Elements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75975" y="716337"/>
            <a:ext cx="7296197" cy="3930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buClrTx/>
            </a:pPr>
            <a:r>
              <a:rPr lang="en-US" sz="1800" dirty="0" smtClean="0"/>
              <a:t>3d Modular Precast Elements is a revolutionary method of building construction, which allows use of large sized modules (with perimeter wall &amp; bottom slab) produced offsite under controlled environment</a:t>
            </a:r>
          </a:p>
          <a:p>
            <a:pPr indent="-457200">
              <a:buClrTx/>
            </a:pPr>
            <a:r>
              <a:rPr lang="en-US" sz="1800" dirty="0" smtClean="0"/>
              <a:t>Such 3D elements form the primary structural system in resisting vertical as well as lateral loads. Improves structural performance of the Building  </a:t>
            </a:r>
          </a:p>
          <a:p>
            <a:pPr indent="-457200">
              <a:buClrTx/>
            </a:pPr>
            <a:r>
              <a:rPr lang="en-US" sz="1800" dirty="0" smtClean="0"/>
              <a:t>These Modules are delivered to site with all internal finishes and cosmetic fittings which ultimately enables in bringing the certainty in delivery of the project.</a:t>
            </a:r>
          </a:p>
          <a:p>
            <a:pPr indent="-457200">
              <a:buClrTx/>
            </a:pPr>
            <a:endParaRPr lang="en-US" sz="1600" dirty="0" smtClean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60150" y="49684"/>
            <a:ext cx="7883850" cy="812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 smtClean="0">
                <a:solidFill>
                  <a:schemeClr val="accent1"/>
                </a:solidFill>
              </a:rPr>
              <a:t>Advantages of 3D PODs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60150" y="755699"/>
            <a:ext cx="7883850" cy="438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Tx/>
            </a:pPr>
            <a:r>
              <a:rPr lang="en-US" sz="1800" dirty="0" smtClean="0"/>
              <a:t>Lower Indirect cost (Due to standardization of Kitchen &amp; Toilet Units)</a:t>
            </a:r>
          </a:p>
          <a:p>
            <a:pPr marL="342900" indent="-342900">
              <a:buClrTx/>
            </a:pPr>
            <a:r>
              <a:rPr lang="en-US" sz="1800" dirty="0" smtClean="0"/>
              <a:t>The system is scalable (300 apartments per annum to 25000 apartments per annum)</a:t>
            </a:r>
          </a:p>
          <a:p>
            <a:pPr marL="342900" indent="-342900">
              <a:buClrTx/>
            </a:pPr>
            <a:r>
              <a:rPr lang="en-US" sz="1800" dirty="0" smtClean="0"/>
              <a:t>The Cost is saved as compared to 2D due to following,</a:t>
            </a:r>
          </a:p>
          <a:p>
            <a:pPr marL="914400" lvl="2" indent="0">
              <a:buClrTx/>
              <a:buNone/>
            </a:pPr>
            <a:r>
              <a:rPr lang="en-US" sz="1600" i="1" dirty="0" smtClean="0"/>
              <a:t>Reduction in connections (50%)</a:t>
            </a:r>
          </a:p>
          <a:p>
            <a:pPr marL="914400" lvl="2" indent="0">
              <a:buClrTx/>
              <a:buNone/>
            </a:pPr>
            <a:r>
              <a:rPr lang="en-US" sz="1600" i="1" dirty="0" smtClean="0"/>
              <a:t>Reduction in Crane cost due to lower number of elements per apartment</a:t>
            </a:r>
          </a:p>
          <a:p>
            <a:pPr marL="914400" lvl="2" indent="0">
              <a:buClrTx/>
              <a:buNone/>
            </a:pPr>
            <a:r>
              <a:rPr lang="en-US" sz="1600" i="1" dirty="0" smtClean="0"/>
              <a:t>Reduction in Transportation cost (Optimum use of trailor capacity)</a:t>
            </a:r>
          </a:p>
          <a:p>
            <a:pPr marL="342900" indent="-342900">
              <a:buClrTx/>
            </a:pPr>
            <a:r>
              <a:rPr lang="en-US" sz="1800" dirty="0" smtClean="0"/>
              <a:t>Improved Structural Behavior due to</a:t>
            </a:r>
            <a:r>
              <a:rPr lang="en-US" sz="2000" dirty="0" smtClean="0"/>
              <a:t>,</a:t>
            </a:r>
          </a:p>
          <a:p>
            <a:pPr marL="457200" lvl="1" indent="0">
              <a:buClrTx/>
              <a:buNone/>
            </a:pPr>
            <a:r>
              <a:rPr lang="en-US" sz="1600" i="1" dirty="0" smtClean="0"/>
              <a:t>	Lesser no of joints</a:t>
            </a:r>
          </a:p>
          <a:p>
            <a:pPr marL="457200" lvl="1" indent="0">
              <a:buClrTx/>
              <a:buNone/>
            </a:pPr>
            <a:r>
              <a:rPr lang="en-US" sz="1600" i="1" dirty="0" smtClean="0"/>
              <a:t>	Better ductility due to monolithic </a:t>
            </a:r>
            <a:r>
              <a:rPr lang="en-US" sz="1600" i="1" dirty="0" smtClean="0"/>
              <a:t>joints</a:t>
            </a:r>
            <a:endParaRPr lang="en-US" sz="1600" i="1" dirty="0" smtClean="0"/>
          </a:p>
          <a:p>
            <a:pPr marL="342900" indent="-342900">
              <a:buClrTx/>
            </a:pPr>
            <a:r>
              <a:rPr lang="en-US" sz="1800" dirty="0" smtClean="0"/>
              <a:t>Saving in lead and lift of finishing material &amp; labor in Kitchen &amp; Toilets</a:t>
            </a:r>
          </a:p>
          <a:p>
            <a:pPr marL="342900" indent="-342900">
              <a:buClrTx/>
            </a:pPr>
            <a:r>
              <a:rPr lang="en-US" sz="1800" dirty="0" smtClean="0"/>
              <a:t>Water Leakages can mostly be eliminated, Sunken requirements can be possible with this system.</a:t>
            </a:r>
          </a:p>
          <a:p>
            <a:pPr marL="342900" indent="-342900">
              <a:buClrTx/>
            </a:pPr>
            <a:r>
              <a:rPr lang="en-US" sz="1800" dirty="0" smtClean="0"/>
              <a:t>Better Structural Robustness in Building</a:t>
            </a:r>
          </a:p>
          <a:p>
            <a:pPr marL="342900" indent="-342900">
              <a:buClrTx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ctrTitle" idx="4294967295"/>
          </p:nvPr>
        </p:nvSpPr>
        <p:spPr>
          <a:xfrm>
            <a:off x="1260150" y="49684"/>
            <a:ext cx="7883850" cy="812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 smtClean="0">
                <a:solidFill>
                  <a:schemeClr val="accent1"/>
                </a:solidFill>
              </a:rPr>
              <a:t>Structural Design and Connections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4294967295"/>
          </p:nvPr>
        </p:nvSpPr>
        <p:spPr>
          <a:xfrm>
            <a:off x="1260150" y="627864"/>
            <a:ext cx="7883850" cy="856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Tx/>
            </a:pPr>
            <a:r>
              <a:rPr lang="en-US" sz="2000" dirty="0" smtClean="0"/>
              <a:t>Structural analysis and design is done as a regular building. Detailing of connections needs more attention.</a:t>
            </a:r>
          </a:p>
          <a:p>
            <a:pPr marL="342900" indent="-342900">
              <a:buClrTx/>
            </a:pPr>
            <a:endParaRPr lang="en-US" sz="2000" dirty="0" smtClean="0"/>
          </a:p>
          <a:p>
            <a:pPr marL="342900" indent="-342900">
              <a:buClrTx/>
            </a:pPr>
            <a:endParaRPr lang="en-US" sz="2000" dirty="0" smtClean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Picture 4" descr="Innovela Logo.png"/>
          <p:cNvPicPr preferRelativeResize="0">
            <a:picLocks noChangeAspect="1"/>
          </p:cNvPicPr>
          <p:nvPr/>
        </p:nvPicPr>
        <p:blipFill rotWithShape="1">
          <a:blip r:embed="rId3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9363" y="4463454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rlow" panose="020B0604020202020204" charset="0"/>
              </a:rPr>
              <a:t>3D POD connection Floor slabs.</a:t>
            </a:r>
          </a:p>
          <a:p>
            <a:pPr algn="ctr"/>
            <a:r>
              <a:rPr lang="en-US" dirty="0" smtClean="0">
                <a:latin typeface="Barlow" panose="020B0604020202020204" charset="0"/>
              </a:rPr>
              <a:t>(POD with Top slab)</a:t>
            </a:r>
            <a:endParaRPr lang="en-US" dirty="0">
              <a:latin typeface="Barlow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975" y="4409299"/>
            <a:ext cx="2840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rlow" panose="020B0604020202020204" charset="0"/>
              </a:rPr>
              <a:t>Horizontal Joint between POD walls through Mechanical Splice Sleeve Grouted Connection</a:t>
            </a:r>
            <a:endParaRPr lang="en-US" dirty="0">
              <a:latin typeface="Barlow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881" t="18088" r="23824" b="10147"/>
          <a:stretch/>
        </p:blipFill>
        <p:spPr>
          <a:xfrm>
            <a:off x="4552462" y="1568133"/>
            <a:ext cx="3397336" cy="2726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5661" t="18802" r="33591" b="10135"/>
          <a:stretch/>
        </p:blipFill>
        <p:spPr>
          <a:xfrm>
            <a:off x="1488885" y="1483877"/>
            <a:ext cx="2276132" cy="2958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10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746" t="25706" r="62936" b="21243"/>
          <a:stretch/>
        </p:blipFill>
        <p:spPr>
          <a:xfrm>
            <a:off x="53661" y="1005856"/>
            <a:ext cx="3395711" cy="3342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079" t="26129" r="57222" b="33236"/>
          <a:stretch/>
        </p:blipFill>
        <p:spPr>
          <a:xfrm>
            <a:off x="6846909" y="1005856"/>
            <a:ext cx="2239934" cy="2892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26892" r="51116" b="14677"/>
          <a:stretch/>
        </p:blipFill>
        <p:spPr bwMode="auto">
          <a:xfrm>
            <a:off x="3668035" y="1005856"/>
            <a:ext cx="2812773" cy="3350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09;p16"/>
          <p:cNvSpPr txBox="1">
            <a:spLocks/>
          </p:cNvSpPr>
          <p:nvPr/>
        </p:nvSpPr>
        <p:spPr>
          <a:xfrm>
            <a:off x="1260150" y="49684"/>
            <a:ext cx="7883850" cy="81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smtClean="0">
                <a:solidFill>
                  <a:schemeClr val="accent1"/>
                </a:solidFill>
              </a:rPr>
              <a:t>Typical Connections in POD with Bottom slab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Innovela Logo.png"/>
          <p:cNvPicPr preferRelativeResize="0">
            <a:picLocks noChangeAspect="1"/>
          </p:cNvPicPr>
          <p:nvPr/>
        </p:nvPicPr>
        <p:blipFill rotWithShape="1">
          <a:blip r:embed="rId5"/>
          <a:srcRect b="16350"/>
          <a:stretch/>
        </p:blipFill>
        <p:spPr>
          <a:xfrm>
            <a:off x="2416" y="0"/>
            <a:ext cx="1273559" cy="4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434343"/>
      </a:dk1>
      <a:lt1>
        <a:srgbClr val="FFFFFF"/>
      </a:lt1>
      <a:dk2>
        <a:srgbClr val="D9D9D9"/>
      </a:dk2>
      <a:lt2>
        <a:srgbClr val="FFFFFF"/>
      </a:lt2>
      <a:accent1>
        <a:srgbClr val="FFB000"/>
      </a:accent1>
      <a:accent2>
        <a:srgbClr val="FFE19E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1976</TotalTime>
  <Words>1167</Words>
  <Application>Microsoft Office PowerPoint</Application>
  <PresentationFormat>On-screen Show (16:9)</PresentationFormat>
  <Paragraphs>183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Barlow</vt:lpstr>
      <vt:lpstr>Wingdings</vt:lpstr>
      <vt:lpstr>Arial</vt:lpstr>
      <vt:lpstr>Basset template</vt:lpstr>
      <vt:lpstr>3D MODULAR PRECAST ELEMENTS AN “OUT OF BOX” CONSTRUCTION APPROACH</vt:lpstr>
      <vt:lpstr>PowerPoint Presentation</vt:lpstr>
      <vt:lpstr>An “Out of Box” Construction Approach</vt:lpstr>
      <vt:lpstr>Precast Technology - Current Scenario in India</vt:lpstr>
      <vt:lpstr>Shortcomings of 2D Precast Concrete Technology in Indian Context</vt:lpstr>
      <vt:lpstr>3D Modular Precast Elements</vt:lpstr>
      <vt:lpstr>Advantages of 3D PODs</vt:lpstr>
      <vt:lpstr>Structural Design and Connections</vt:lpstr>
      <vt:lpstr>PowerPoint Presentation</vt:lpstr>
      <vt:lpstr>Precast 3D Elements Production, Logistics and Erection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“OUT OF BOX”IN ON-GOING INDIAN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“Saurabh Purandare”  Founding Director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MODULAR PRECAST KITCHEN AND BATHROOM UNITS </dc:title>
  <cp:lastModifiedBy>Microsoft account</cp:lastModifiedBy>
  <cp:revision>156</cp:revision>
  <dcterms:modified xsi:type="dcterms:W3CDTF">2021-11-25T06:10:57Z</dcterms:modified>
</cp:coreProperties>
</file>